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A46C8-3A87-A2DB-A137-B679E60D299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F84AD88-383C-4A9F-531C-DBF0435D2A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626A3ADE-6E9E-1B94-A84B-5E36885FC4A5}"/>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5" name="Footer Placeholder 4">
            <a:extLst>
              <a:ext uri="{FF2B5EF4-FFF2-40B4-BE49-F238E27FC236}">
                <a16:creationId xmlns:a16="http://schemas.microsoft.com/office/drawing/2014/main" id="{74CCFA4F-13A7-3590-F2D7-FC6E8E0CA1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4ABBE8-23E4-DA42-A124-92A80DB6BA0A}"/>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3428637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8716A-E2BE-E4FD-6468-B7EB137245D8}"/>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01D1D05-0465-FF0F-23D9-A3F68EB7F41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A02EABA-EFB8-60ED-25E6-B7452F6ED53A}"/>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5" name="Footer Placeholder 4">
            <a:extLst>
              <a:ext uri="{FF2B5EF4-FFF2-40B4-BE49-F238E27FC236}">
                <a16:creationId xmlns:a16="http://schemas.microsoft.com/office/drawing/2014/main" id="{5BD6D95F-2F33-D919-8F48-12D29C597C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BB8E49-94C6-F0C9-4C89-52EFBD26443A}"/>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4003658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B5FFBF-BBC8-7E70-0267-71F0E6ADDD2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B908568-185E-ABDE-3417-6A343931D48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8621792-CEF8-990C-28F6-ECDB2BB540DF}"/>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5" name="Footer Placeholder 4">
            <a:extLst>
              <a:ext uri="{FF2B5EF4-FFF2-40B4-BE49-F238E27FC236}">
                <a16:creationId xmlns:a16="http://schemas.microsoft.com/office/drawing/2014/main" id="{8AD602C3-5ECF-276F-E505-7C25D22767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3C59BF-24B7-C8BB-8978-272E455A332D}"/>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1451414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78BE1-4E2A-C17A-5D6C-A6F67B451E9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7906EF2-2336-739C-0271-FCCC1FA0D23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867356D-B73F-075B-B370-4A7D4D8591E9}"/>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5" name="Footer Placeholder 4">
            <a:extLst>
              <a:ext uri="{FF2B5EF4-FFF2-40B4-BE49-F238E27FC236}">
                <a16:creationId xmlns:a16="http://schemas.microsoft.com/office/drawing/2014/main" id="{C27D2D4A-F8FF-E0AA-13C4-AF81CAA83E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FF1F6E-D7C5-F170-61D8-82BADA1CD6FE}"/>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3745088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65C22-650A-4C91-559F-470287AF369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DA0DE61-6FFD-88F5-2EC5-FD9707B25D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896CCB8-BA32-AB9E-D0D1-974247AF08B9}"/>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5" name="Footer Placeholder 4">
            <a:extLst>
              <a:ext uri="{FF2B5EF4-FFF2-40B4-BE49-F238E27FC236}">
                <a16:creationId xmlns:a16="http://schemas.microsoft.com/office/drawing/2014/main" id="{45FC3ABB-7A6A-47DC-401B-144B8A03B3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852EBC-194F-A03E-FD8E-FD2B061427D0}"/>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757025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6B416-22D2-E7B1-C315-395C4AA02C8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9F23505-AAE1-3DCF-A100-7A90E4B9D2E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63C21A4-8C22-EF68-2C0C-C0E3CC236AB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C802D86-DBC4-0BD7-3271-6DEC2CD9B549}"/>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6" name="Footer Placeholder 5">
            <a:extLst>
              <a:ext uri="{FF2B5EF4-FFF2-40B4-BE49-F238E27FC236}">
                <a16:creationId xmlns:a16="http://schemas.microsoft.com/office/drawing/2014/main" id="{4CF4A614-593C-674F-7793-53D98B748F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23F29E-25C7-66E9-A0D5-4CD6E3981B10}"/>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204969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9AF86-7C2D-2995-C127-5C29A109116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D083ED6-C05C-0D8B-9B00-7CF576A37C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07AC560-4A8D-F1E1-4353-DDACFDD960B0}"/>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ED20A13-E18F-E234-834E-8BA68146D6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5DF081-F174-C7C6-2FF5-CF3FEA0AC8C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E9126C33-7CBD-587C-655A-CEB9F83AB898}"/>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8" name="Footer Placeholder 7">
            <a:extLst>
              <a:ext uri="{FF2B5EF4-FFF2-40B4-BE49-F238E27FC236}">
                <a16:creationId xmlns:a16="http://schemas.microsoft.com/office/drawing/2014/main" id="{4F50853E-0DC1-5604-10EC-582FF85B50B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73AE46B-8D28-BC5C-491D-F8EDADE37921}"/>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1966511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5F2AD-9C82-F6E6-1544-4BCFA4F6F4C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7DCDDC29-576A-CD71-E2A4-6E25104BFFE8}"/>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4" name="Footer Placeholder 3">
            <a:extLst>
              <a:ext uri="{FF2B5EF4-FFF2-40B4-BE49-F238E27FC236}">
                <a16:creationId xmlns:a16="http://schemas.microsoft.com/office/drawing/2014/main" id="{705F8DDF-7ACC-BE23-A37C-72AFE86830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CF1646-5D9F-4A26-E8D1-25E96A600CB2}"/>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2401763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9328C1-E2E4-7836-ACAF-374AFBF7B9E2}"/>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3" name="Footer Placeholder 2">
            <a:extLst>
              <a:ext uri="{FF2B5EF4-FFF2-40B4-BE49-F238E27FC236}">
                <a16:creationId xmlns:a16="http://schemas.microsoft.com/office/drawing/2014/main" id="{C07DEE35-B674-84E3-FD62-C87EBED58A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0F2A73-B87F-BEF0-B954-172801C5D518}"/>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2026299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B50CA-1761-85E8-F36A-20133B74C9D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B589A2F-6347-8F21-F6E9-C735B50BEE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74A6BFD-9814-DECB-81EB-74753BA3D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43DF6C0-E285-7220-CC25-26D5E353B6D8}"/>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6" name="Footer Placeholder 5">
            <a:extLst>
              <a:ext uri="{FF2B5EF4-FFF2-40B4-BE49-F238E27FC236}">
                <a16:creationId xmlns:a16="http://schemas.microsoft.com/office/drawing/2014/main" id="{04A29E87-8395-72CD-9904-7505CB1194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2D65FB-5BD7-407F-B1A9-BF52C382D452}"/>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3072024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B70C-8522-3366-18BA-E6057CCD2EE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0D40D29-D61C-F15F-5246-69D960BA54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76E8DD-4DCC-3355-EDB1-213B12BEF4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BE79EDC-BEEF-4F94-CEE0-B2FE9E9C9210}"/>
              </a:ext>
            </a:extLst>
          </p:cNvPr>
          <p:cNvSpPr>
            <a:spLocks noGrp="1"/>
          </p:cNvSpPr>
          <p:nvPr>
            <p:ph type="dt" sz="half" idx="10"/>
          </p:nvPr>
        </p:nvSpPr>
        <p:spPr/>
        <p:txBody>
          <a:bodyPr/>
          <a:lstStyle/>
          <a:p>
            <a:fld id="{555C4E78-4A1E-724E-85D2-DA927746D0E0}" type="datetimeFigureOut">
              <a:rPr lang="en-US" smtClean="0"/>
              <a:t>2/1/26</a:t>
            </a:fld>
            <a:endParaRPr lang="en-US"/>
          </a:p>
        </p:txBody>
      </p:sp>
      <p:sp>
        <p:nvSpPr>
          <p:cNvPr id="6" name="Footer Placeholder 5">
            <a:extLst>
              <a:ext uri="{FF2B5EF4-FFF2-40B4-BE49-F238E27FC236}">
                <a16:creationId xmlns:a16="http://schemas.microsoft.com/office/drawing/2014/main" id="{A9FFA291-BF57-85BA-7790-3247914F33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9BF0FA-234A-1DDC-E2B1-0FCB18FD1B38}"/>
              </a:ext>
            </a:extLst>
          </p:cNvPr>
          <p:cNvSpPr>
            <a:spLocks noGrp="1"/>
          </p:cNvSpPr>
          <p:nvPr>
            <p:ph type="sldNum" sz="quarter" idx="12"/>
          </p:nvPr>
        </p:nvSpPr>
        <p:spPr/>
        <p:txBody>
          <a:bodyPr/>
          <a:lstStyle/>
          <a:p>
            <a:fld id="{1C47ED94-E8C5-784E-B8F0-6E6D21A52F79}" type="slidenum">
              <a:rPr lang="en-US" smtClean="0"/>
              <a:t>‹#›</a:t>
            </a:fld>
            <a:endParaRPr lang="en-US"/>
          </a:p>
        </p:txBody>
      </p:sp>
    </p:spTree>
    <p:extLst>
      <p:ext uri="{BB962C8B-B14F-4D97-AF65-F5344CB8AC3E}">
        <p14:creationId xmlns:p14="http://schemas.microsoft.com/office/powerpoint/2010/main" val="3223684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544BA5-4917-694C-C832-4D80B0E0A9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1DD7E65-D173-459F-A6F7-4066384B82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49B1476-BAEA-3DA3-3AA3-BC1E7D88C3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5C4E78-4A1E-724E-85D2-DA927746D0E0}" type="datetimeFigureOut">
              <a:rPr lang="en-US" smtClean="0"/>
              <a:t>2/1/26</a:t>
            </a:fld>
            <a:endParaRPr lang="en-US"/>
          </a:p>
        </p:txBody>
      </p:sp>
      <p:sp>
        <p:nvSpPr>
          <p:cNvPr id="5" name="Footer Placeholder 4">
            <a:extLst>
              <a:ext uri="{FF2B5EF4-FFF2-40B4-BE49-F238E27FC236}">
                <a16:creationId xmlns:a16="http://schemas.microsoft.com/office/drawing/2014/main" id="{178DA621-132D-5943-933D-94F173D064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6FC2B08-FDAD-8FD0-580F-103F0E8B6E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47ED94-E8C5-784E-B8F0-6E6D21A52F79}" type="slidenum">
              <a:rPr lang="en-US" smtClean="0"/>
              <a:t>‹#›</a:t>
            </a:fld>
            <a:endParaRPr lang="en-US"/>
          </a:p>
        </p:txBody>
      </p:sp>
    </p:spTree>
    <p:extLst>
      <p:ext uri="{BB962C8B-B14F-4D97-AF65-F5344CB8AC3E}">
        <p14:creationId xmlns:p14="http://schemas.microsoft.com/office/powerpoint/2010/main" val="2166174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4C428F-6392-B0F6-D492-3C2456B075B7}"/>
              </a:ext>
            </a:extLst>
          </p:cNvPr>
          <p:cNvSpPr>
            <a:spLocks noGrp="1"/>
          </p:cNvSpPr>
          <p:nvPr>
            <p:ph type="ctrTitle"/>
          </p:nvPr>
        </p:nvSpPr>
        <p:spPr>
          <a:xfrm>
            <a:off x="2197101" y="735283"/>
            <a:ext cx="4978399" cy="3165045"/>
          </a:xfrm>
        </p:spPr>
        <p:txBody>
          <a:bodyPr anchor="b">
            <a:normAutofit/>
          </a:bodyPr>
          <a:lstStyle/>
          <a:p>
            <a:pPr algn="l"/>
            <a:r>
              <a:rPr lang="en-GB" sz="5200" b="1"/>
              <a:t>Computer crime and Forensics.</a:t>
            </a:r>
            <a:br>
              <a:rPr lang="en-GB" sz="5200"/>
            </a:br>
            <a:endParaRPr lang="en-US" sz="5200"/>
          </a:p>
        </p:txBody>
      </p:sp>
      <p:sp>
        <p:nvSpPr>
          <p:cNvPr id="3" name="Subtitle 2">
            <a:extLst>
              <a:ext uri="{FF2B5EF4-FFF2-40B4-BE49-F238E27FC236}">
                <a16:creationId xmlns:a16="http://schemas.microsoft.com/office/drawing/2014/main" id="{A485FCE6-8C1B-230B-6136-8BC31CEAEEF5}"/>
              </a:ext>
            </a:extLst>
          </p:cNvPr>
          <p:cNvSpPr>
            <a:spLocks noGrp="1"/>
          </p:cNvSpPr>
          <p:nvPr>
            <p:ph type="subTitle" idx="1"/>
          </p:nvPr>
        </p:nvSpPr>
        <p:spPr>
          <a:xfrm>
            <a:off x="2197101" y="4078423"/>
            <a:ext cx="4978399" cy="2058657"/>
          </a:xfrm>
        </p:spPr>
        <p:txBody>
          <a:bodyPr>
            <a:normAutofit/>
          </a:bodyPr>
          <a:lstStyle/>
          <a:p>
            <a:pPr algn="l"/>
            <a:r>
              <a:rPr lang="en-GB" sz="1700"/>
              <a:t>Computers play a big part in crime! They’re used to commit crimes, unfortunately. But they are also used to solve crimes.  This should come as no surprise since computers are by now such an integral part of every aspect of our lives.  Computers are involved in two ways in the commission of crime: as targets and as weapons or tools</a:t>
            </a:r>
            <a:endParaRPr lang="en-US" sz="1700"/>
          </a:p>
        </p:txBody>
      </p:sp>
      <p:pic>
        <p:nvPicPr>
          <p:cNvPr id="7" name="Graphic 6" descr="PC1">
            <a:extLst>
              <a:ext uri="{FF2B5EF4-FFF2-40B4-BE49-F238E27FC236}">
                <a16:creationId xmlns:a16="http://schemas.microsoft.com/office/drawing/2014/main" id="{50CFF77A-B9FD-96EC-CDB1-7BF1CAC827F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9" name="Graphic 8" descr="PC1">
            <a:extLst>
              <a:ext uri="{FF2B5EF4-FFF2-40B4-BE49-F238E27FC236}">
                <a16:creationId xmlns:a16="http://schemas.microsoft.com/office/drawing/2014/main" id="{7B6E939B-3E38-4FEC-AAD4-5C1C90A897A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3317160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B96C4-C1AD-65F3-FCE5-795612F65045}"/>
              </a:ext>
            </a:extLst>
          </p:cNvPr>
          <p:cNvSpPr>
            <a:spLocks noGrp="1"/>
          </p:cNvSpPr>
          <p:nvPr>
            <p:ph type="title"/>
          </p:nvPr>
        </p:nvSpPr>
        <p:spPr/>
        <p:txBody>
          <a:bodyPr/>
          <a:lstStyle/>
          <a:p>
            <a:r>
              <a:rPr lang="en-GB" b="1" dirty="0"/>
              <a:t>Learning outcomes:</a:t>
            </a:r>
            <a:br>
              <a:rPr lang="en-GB" dirty="0"/>
            </a:br>
            <a:endParaRPr lang="en-US" dirty="0"/>
          </a:p>
        </p:txBody>
      </p:sp>
      <p:sp>
        <p:nvSpPr>
          <p:cNvPr id="3" name="Content Placeholder 2">
            <a:extLst>
              <a:ext uri="{FF2B5EF4-FFF2-40B4-BE49-F238E27FC236}">
                <a16:creationId xmlns:a16="http://schemas.microsoft.com/office/drawing/2014/main" id="{29D1E718-7EF6-1307-E3B2-4651E5A9821F}"/>
              </a:ext>
            </a:extLst>
          </p:cNvPr>
          <p:cNvSpPr>
            <a:spLocks noGrp="1"/>
          </p:cNvSpPr>
          <p:nvPr>
            <p:ph idx="1"/>
          </p:nvPr>
        </p:nvSpPr>
        <p:spPr>
          <a:xfrm>
            <a:off x="877784" y="1448790"/>
            <a:ext cx="8657111" cy="4821381"/>
          </a:xfrm>
        </p:spPr>
        <p:txBody>
          <a:bodyPr>
            <a:normAutofit fontScale="92500" lnSpcReduction="10000"/>
          </a:bodyPr>
          <a:lstStyle/>
          <a:p>
            <a:pPr lvl="0">
              <a:buFont typeface="Wingdings" pitchFamily="2" charset="2"/>
              <a:buChar char="Ø"/>
            </a:pPr>
            <a:r>
              <a:rPr lang="en-GB" dirty="0">
                <a:latin typeface="Times New Roman" panose="02020603050405020304" pitchFamily="18" charset="0"/>
                <a:cs typeface="Times New Roman" panose="02020603050405020304" pitchFamily="18" charset="0"/>
              </a:rPr>
              <a:t>Define computer crime and list three types of computer crime that can be perpetrated from inside and three from outside the organisation.</a:t>
            </a:r>
          </a:p>
          <a:p>
            <a:pPr lvl="0">
              <a:buFont typeface="Wingdings" pitchFamily="2" charset="2"/>
              <a:buChar char="Ø"/>
            </a:pPr>
            <a:r>
              <a:rPr lang="en-GB" dirty="0">
                <a:latin typeface="Times New Roman" panose="02020603050405020304" pitchFamily="18" charset="0"/>
                <a:cs typeface="Times New Roman" panose="02020603050405020304" pitchFamily="18" charset="0"/>
              </a:rPr>
              <a:t>Identify the seven types of hackers and explain what motivates each group.</a:t>
            </a:r>
          </a:p>
          <a:p>
            <a:pPr lvl="0">
              <a:buFont typeface="Wingdings" pitchFamily="2" charset="2"/>
              <a:buChar char="Ø"/>
            </a:pPr>
            <a:r>
              <a:rPr lang="en-GB" dirty="0">
                <a:latin typeface="Times New Roman" panose="02020603050405020304" pitchFamily="18" charset="0"/>
                <a:cs typeface="Times New Roman" panose="02020603050405020304" pitchFamily="18" charset="0"/>
              </a:rPr>
              <a:t>Define computer forensics and describe the two phases of a forensics investigation.</a:t>
            </a:r>
          </a:p>
          <a:p>
            <a:pPr lvl="0">
              <a:buFont typeface="Wingdings" pitchFamily="2" charset="2"/>
              <a:buChar char="Ø"/>
            </a:pPr>
            <a:r>
              <a:rPr lang="en-GB" dirty="0">
                <a:latin typeface="Times New Roman" panose="02020603050405020304" pitchFamily="18" charset="0"/>
                <a:cs typeface="Times New Roman" panose="02020603050405020304" pitchFamily="18" charset="0"/>
              </a:rPr>
              <a:t>Identify and describe four places on a hand disk where you can find useful information.</a:t>
            </a:r>
          </a:p>
          <a:p>
            <a:pPr lvl="0">
              <a:buFont typeface="Wingdings" pitchFamily="2" charset="2"/>
              <a:buChar char="Ø"/>
            </a:pPr>
            <a:r>
              <a:rPr lang="en-GB" dirty="0">
                <a:latin typeface="Times New Roman" panose="02020603050405020304" pitchFamily="18" charset="0"/>
                <a:cs typeface="Times New Roman" panose="02020603050405020304" pitchFamily="18" charset="0"/>
              </a:rPr>
              <a:t>Identify and describe seven ways of hiding information.</a:t>
            </a:r>
          </a:p>
          <a:p>
            <a:pPr lvl="0">
              <a:buFont typeface="Wingdings" pitchFamily="2" charset="2"/>
              <a:buChar char="Ø"/>
            </a:pPr>
            <a:r>
              <a:rPr lang="en-GB" dirty="0">
                <a:latin typeface="Times New Roman" panose="02020603050405020304" pitchFamily="18" charset="0"/>
                <a:cs typeface="Times New Roman" panose="02020603050405020304" pitchFamily="18" charset="0"/>
              </a:rPr>
              <a:t>Describe two ways in which corporations use computer forensics.</a:t>
            </a:r>
          </a:p>
          <a:p>
            <a:pPr>
              <a:buFont typeface="Wingdings" pitchFamily="2" charset="2"/>
              <a:buChar char="Ø"/>
            </a:pPr>
            <a:endParaRPr lang="en-US" dirty="0"/>
          </a:p>
        </p:txBody>
      </p:sp>
    </p:spTree>
    <p:extLst>
      <p:ext uri="{BB962C8B-B14F-4D97-AF65-F5344CB8AC3E}">
        <p14:creationId xmlns:p14="http://schemas.microsoft.com/office/powerpoint/2010/main" val="1154746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E7AA7E8-8006-4E1F-A566-FCF37EE6F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A0F69362-45A6-6256-8DEC-B94F2F32FFD1}"/>
              </a:ext>
            </a:extLst>
          </p:cNvPr>
          <p:cNvSpPr>
            <a:spLocks noGrp="1"/>
          </p:cNvSpPr>
          <p:nvPr>
            <p:ph type="title"/>
          </p:nvPr>
        </p:nvSpPr>
        <p:spPr>
          <a:xfrm>
            <a:off x="242910" y="1598246"/>
            <a:ext cx="4626709" cy="5122985"/>
          </a:xfrm>
        </p:spPr>
        <p:txBody>
          <a:bodyPr vert="horz" lIns="91440" tIns="45720" rIns="91440" bIns="45720" rtlCol="0" anchor="t">
            <a:normAutofit/>
          </a:bodyPr>
          <a:lstStyle/>
          <a:p>
            <a:pPr algn="r"/>
            <a:r>
              <a:rPr lang="en-US" sz="8000" kern="1200">
                <a:solidFill>
                  <a:srgbClr val="FFFFFF"/>
                </a:solidFill>
                <a:latin typeface="+mj-lt"/>
                <a:ea typeface="+mj-ea"/>
                <a:cs typeface="+mj-cs"/>
              </a:rPr>
              <a:t>Note:</a:t>
            </a:r>
          </a:p>
        </p:txBody>
      </p:sp>
      <p:sp>
        <p:nvSpPr>
          <p:cNvPr id="3" name="Content Placeholder 2">
            <a:extLst>
              <a:ext uri="{FF2B5EF4-FFF2-40B4-BE49-F238E27FC236}">
                <a16:creationId xmlns:a16="http://schemas.microsoft.com/office/drawing/2014/main" id="{78F66974-E99C-89D0-840A-8262032464D1}"/>
              </a:ext>
            </a:extLst>
          </p:cNvPr>
          <p:cNvSpPr>
            <a:spLocks noGrp="1"/>
          </p:cNvSpPr>
          <p:nvPr>
            <p:ph idx="1"/>
          </p:nvPr>
        </p:nvSpPr>
        <p:spPr>
          <a:xfrm>
            <a:off x="5792994" y="1590840"/>
            <a:ext cx="5672176" cy="5095221"/>
          </a:xfrm>
        </p:spPr>
        <p:txBody>
          <a:bodyPr vert="horz" lIns="91440" tIns="45720" rIns="91440" bIns="45720" rtlCol="0">
            <a:normAutofit/>
          </a:bodyPr>
          <a:lstStyle/>
          <a:p>
            <a:pPr marL="0" indent="0">
              <a:buNone/>
            </a:pPr>
            <a:r>
              <a:rPr lang="en-US" sz="4400" kern="1200">
                <a:solidFill>
                  <a:srgbClr val="FFFFFF"/>
                </a:solidFill>
                <a:latin typeface="+mn-lt"/>
                <a:ea typeface="+mn-ea"/>
                <a:cs typeface="+mn-cs"/>
              </a:rPr>
              <a:t>“</a:t>
            </a:r>
            <a:r>
              <a:rPr lang="en-US" sz="4400" b="1" kern="1200">
                <a:solidFill>
                  <a:srgbClr val="FFFFFF"/>
                </a:solidFill>
                <a:latin typeface="+mn-lt"/>
                <a:ea typeface="+mn-ea"/>
                <a:cs typeface="+mn-cs"/>
              </a:rPr>
              <a:t>Forensics</a:t>
            </a:r>
            <a:r>
              <a:rPr lang="en-US" sz="4400" kern="1200">
                <a:solidFill>
                  <a:srgbClr val="FFFFFF"/>
                </a:solidFill>
                <a:latin typeface="+mn-lt"/>
                <a:ea typeface="+mn-ea"/>
                <a:cs typeface="+mn-cs"/>
              </a:rPr>
              <a:t>” refers to the use of </a:t>
            </a:r>
            <a:r>
              <a:rPr lang="en-US" sz="4400" b="1" kern="1200">
                <a:solidFill>
                  <a:srgbClr val="FFFFFF"/>
                </a:solidFill>
                <a:latin typeface="+mn-lt"/>
                <a:ea typeface="+mn-ea"/>
                <a:cs typeface="+mn-cs"/>
              </a:rPr>
              <a:t>scientific methods to investigate and solve crimes</a:t>
            </a:r>
            <a:r>
              <a:rPr lang="en-US" sz="4400" kern="1200">
                <a:solidFill>
                  <a:srgbClr val="FFFFFF"/>
                </a:solidFill>
                <a:latin typeface="+mn-lt"/>
                <a:ea typeface="+mn-ea"/>
                <a:cs typeface="+mn-cs"/>
              </a:rPr>
              <a:t>.</a:t>
            </a: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3743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65D089-C273-03EB-7681-88AA1876A669}"/>
              </a:ext>
            </a:extLst>
          </p:cNvPr>
          <p:cNvSpPr>
            <a:spLocks noGrp="1"/>
          </p:cNvSpPr>
          <p:nvPr>
            <p:ph type="title"/>
          </p:nvPr>
        </p:nvSpPr>
        <p:spPr>
          <a:xfrm>
            <a:off x="761800" y="762001"/>
            <a:ext cx="5334197" cy="1708242"/>
          </a:xfrm>
        </p:spPr>
        <p:txBody>
          <a:bodyPr anchor="ctr">
            <a:normAutofit/>
          </a:bodyPr>
          <a:lstStyle/>
          <a:p>
            <a:r>
              <a:rPr lang="en-GB" sz="4000"/>
              <a:t>Assignments</a:t>
            </a:r>
            <a:endParaRPr lang="en-US" sz="4000"/>
          </a:p>
        </p:txBody>
      </p:sp>
      <p:sp>
        <p:nvSpPr>
          <p:cNvPr id="3" name="Content Placeholder 2">
            <a:extLst>
              <a:ext uri="{FF2B5EF4-FFF2-40B4-BE49-F238E27FC236}">
                <a16:creationId xmlns:a16="http://schemas.microsoft.com/office/drawing/2014/main" id="{AAF4C1AA-4897-9CB7-B939-2301BFC99DFC}"/>
              </a:ext>
            </a:extLst>
          </p:cNvPr>
          <p:cNvSpPr>
            <a:spLocks noGrp="1"/>
          </p:cNvSpPr>
          <p:nvPr>
            <p:ph idx="1"/>
          </p:nvPr>
        </p:nvSpPr>
        <p:spPr>
          <a:xfrm>
            <a:off x="761800" y="2297250"/>
            <a:ext cx="5334197" cy="1249140"/>
          </a:xfrm>
        </p:spPr>
        <p:txBody>
          <a:bodyPr anchor="ctr">
            <a:normAutofit/>
          </a:bodyPr>
          <a:lstStyle/>
          <a:p>
            <a:r>
              <a:rPr lang="en-GB" sz="2000" dirty="0"/>
              <a:t>Quiz and Exercises</a:t>
            </a:r>
          </a:p>
          <a:p>
            <a:pPr marL="0" indent="0">
              <a:buNone/>
            </a:pPr>
            <a:endParaRPr lang="en-US" sz="2000" dirty="0"/>
          </a:p>
        </p:txBody>
      </p:sp>
      <p:pic>
        <p:nvPicPr>
          <p:cNvPr id="5" name="Picture 4" descr="Hand holding a pen shading number on a sheet">
            <a:extLst>
              <a:ext uri="{FF2B5EF4-FFF2-40B4-BE49-F238E27FC236}">
                <a16:creationId xmlns:a16="http://schemas.microsoft.com/office/drawing/2014/main" id="{04128AA2-7391-894B-6D07-72CF4CF1359F}"/>
              </a:ext>
            </a:extLst>
          </p:cNvPr>
          <p:cNvPicPr>
            <a:picLocks noChangeAspect="1"/>
          </p:cNvPicPr>
          <p:nvPr/>
        </p:nvPicPr>
        <p:blipFill>
          <a:blip r:embed="rId2"/>
          <a:srcRect l="47396" r="768" b="-1"/>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3859492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182</Words>
  <Application>Microsoft Macintosh PowerPoint</Application>
  <PresentationFormat>Widescreen</PresentationFormat>
  <Paragraphs>13</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Times New Roman</vt:lpstr>
      <vt:lpstr>Wingdings</vt:lpstr>
      <vt:lpstr>Office Theme</vt:lpstr>
      <vt:lpstr>Computer crime and Forensics. </vt:lpstr>
      <vt:lpstr>Learning outcomes: </vt:lpstr>
      <vt:lpstr>Note:</vt:lpstr>
      <vt:lpstr>Assignments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Alain De Jesus</dc:creator>
  <cp:lastModifiedBy>Alain De Jesus</cp:lastModifiedBy>
  <cp:revision>1</cp:revision>
  <dcterms:created xsi:type="dcterms:W3CDTF">2026-02-01T08:20:41Z</dcterms:created>
  <dcterms:modified xsi:type="dcterms:W3CDTF">2026-02-01T08:34:31Z</dcterms:modified>
</cp:coreProperties>
</file>