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0C27A-6494-85DB-F903-492CA6140CE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9F78DAD-7A45-EB59-DC97-8176488174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7F2C6BA-E8AB-BF4A-58F7-CFE0C8A8F130}"/>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5" name="Footer Placeholder 4">
            <a:extLst>
              <a:ext uri="{FF2B5EF4-FFF2-40B4-BE49-F238E27FC236}">
                <a16:creationId xmlns:a16="http://schemas.microsoft.com/office/drawing/2014/main" id="{A1A3AF97-2B3A-83C7-9350-552A8AE5B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A3AA6-D509-693F-BAB8-CB3709400023}"/>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2158264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1B21-922E-3104-036D-CA3AB16A460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67C16B8-9DCB-0803-9B12-9818C050C92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D17B53E-7F91-3F97-291E-4B3FE6B971F1}"/>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5" name="Footer Placeholder 4">
            <a:extLst>
              <a:ext uri="{FF2B5EF4-FFF2-40B4-BE49-F238E27FC236}">
                <a16:creationId xmlns:a16="http://schemas.microsoft.com/office/drawing/2014/main" id="{B54CC249-4DF7-C374-6F7B-F7566CC875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6C027-6D14-C23B-8103-4AB27AB94111}"/>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1174171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AF80F6-6C42-CD91-47C2-14C47C3514D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723A34A-1189-4603-66F6-3E96E989481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307EA8C-A4BE-028B-823E-D195AD3191D2}"/>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5" name="Footer Placeholder 4">
            <a:extLst>
              <a:ext uri="{FF2B5EF4-FFF2-40B4-BE49-F238E27FC236}">
                <a16:creationId xmlns:a16="http://schemas.microsoft.com/office/drawing/2014/main" id="{82F930A1-4E54-AD65-0E8A-1B06E8C9C9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75F7DD-29AE-D121-D6EB-6B34A577A545}"/>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118430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E0B3C-2810-7CE5-D37E-8AFCFD152BA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84879C9-6CC3-BB9F-BB2A-3C1F0A23FEB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8816866-60AE-D67B-9F88-1E01A4FA2B59}"/>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5" name="Footer Placeholder 4">
            <a:extLst>
              <a:ext uri="{FF2B5EF4-FFF2-40B4-BE49-F238E27FC236}">
                <a16:creationId xmlns:a16="http://schemas.microsoft.com/office/drawing/2014/main" id="{EC9D18A9-EA4E-A1D8-AFE3-2C58D7B241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6E98A1-E56F-AAE5-B064-49D34E1249B1}"/>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4278627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2F257-B7D9-495A-79AD-FF872128A53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027927C-2F8D-4CAA-A3AB-4F492BB8E5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9E325BB-869C-70C0-EFDC-DAC5E1C9B17E}"/>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5" name="Footer Placeholder 4">
            <a:extLst>
              <a:ext uri="{FF2B5EF4-FFF2-40B4-BE49-F238E27FC236}">
                <a16:creationId xmlns:a16="http://schemas.microsoft.com/office/drawing/2014/main" id="{043C6DC9-6A53-4D44-01F1-52337F3E35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8FC885-B0FD-176B-11D8-A71F413A1CC2}"/>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66035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1FB9B-6EA9-F4AF-94BE-19305BE4341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761B23C-CD77-995C-E3CF-8C6EEE01244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5DD88E0-91B1-A51C-A5B0-EA8A9979D3E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62F8B57-052A-D3AC-DD35-CE47C688255C}"/>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6" name="Footer Placeholder 5">
            <a:extLst>
              <a:ext uri="{FF2B5EF4-FFF2-40B4-BE49-F238E27FC236}">
                <a16:creationId xmlns:a16="http://schemas.microsoft.com/office/drawing/2014/main" id="{83CC3D2B-1A86-2DAA-20B2-2223659658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E1F087-6DDB-450B-CE2A-3DF303032A3D}"/>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2091783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22A5C-5EA9-5831-47E2-05B9A96ACD1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2536D6E-5697-A280-FB33-95002580FB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BC6CD0B-4859-17CD-0C5B-ABCDD5098B8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BE99B2-3E47-5F01-C26A-FD92268FF8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7ECAC96-748D-AC9E-F5CC-FBCA7DC50DF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D7B579C-19ED-5AE3-C3BD-23ED32917410}"/>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8" name="Footer Placeholder 7">
            <a:extLst>
              <a:ext uri="{FF2B5EF4-FFF2-40B4-BE49-F238E27FC236}">
                <a16:creationId xmlns:a16="http://schemas.microsoft.com/office/drawing/2014/main" id="{4938F8C2-213F-D087-1861-1E503A8BA1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1879AB-DA43-2648-EBEE-3E77615AA1E6}"/>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2241649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1C9A4-ECDD-B13D-58E6-33B2B6C9DAA7}"/>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3DCB0B7-D464-9F79-51AB-EABEDBE08940}"/>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4" name="Footer Placeholder 3">
            <a:extLst>
              <a:ext uri="{FF2B5EF4-FFF2-40B4-BE49-F238E27FC236}">
                <a16:creationId xmlns:a16="http://schemas.microsoft.com/office/drawing/2014/main" id="{242341E1-EE84-67D3-5CB3-6D60669FF6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14AD20-6390-E52D-81A4-8BAF1B6FB65B}"/>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3985374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111415-4C10-EF0F-9FAF-A971034F5484}"/>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3" name="Footer Placeholder 2">
            <a:extLst>
              <a:ext uri="{FF2B5EF4-FFF2-40B4-BE49-F238E27FC236}">
                <a16:creationId xmlns:a16="http://schemas.microsoft.com/office/drawing/2014/main" id="{AE6EEDB4-CA29-F016-7F6B-1E90326F70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FCA258-4181-3283-B12B-DE63F8803526}"/>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351976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18138-76A7-6F4E-6F01-91D3EF949F8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4679F4EA-0E91-A93D-DFFC-0FAB1DA7FC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EB8215B-D531-C4CA-EACB-F85C953F86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B911DA-78CA-3382-4A8B-F8A2D39DC6A4}"/>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6" name="Footer Placeholder 5">
            <a:extLst>
              <a:ext uri="{FF2B5EF4-FFF2-40B4-BE49-F238E27FC236}">
                <a16:creationId xmlns:a16="http://schemas.microsoft.com/office/drawing/2014/main" id="{9EFA5FA9-86B4-B920-6342-E25348A162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5DB181-B146-F78F-5B88-46C804AF3454}"/>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3252101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CCFAF-527E-D2C9-3C52-A429463F4FD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BB94F36-0A68-59BE-61CC-EBE3001476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4E73FC-7AC6-3527-6976-C56B07D2BC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809A90A-C792-ADC2-5AFB-08F1D5E729E5}"/>
              </a:ext>
            </a:extLst>
          </p:cNvPr>
          <p:cNvSpPr>
            <a:spLocks noGrp="1"/>
          </p:cNvSpPr>
          <p:nvPr>
            <p:ph type="dt" sz="half" idx="10"/>
          </p:nvPr>
        </p:nvSpPr>
        <p:spPr/>
        <p:txBody>
          <a:bodyPr/>
          <a:lstStyle/>
          <a:p>
            <a:fld id="{BD46098D-9701-3649-8D6D-07AFCE4A90E3}" type="datetimeFigureOut">
              <a:rPr lang="en-US" smtClean="0"/>
              <a:t>2/1/26</a:t>
            </a:fld>
            <a:endParaRPr lang="en-US"/>
          </a:p>
        </p:txBody>
      </p:sp>
      <p:sp>
        <p:nvSpPr>
          <p:cNvPr id="6" name="Footer Placeholder 5">
            <a:extLst>
              <a:ext uri="{FF2B5EF4-FFF2-40B4-BE49-F238E27FC236}">
                <a16:creationId xmlns:a16="http://schemas.microsoft.com/office/drawing/2014/main" id="{8785751C-8300-538F-EE1C-AB57A027DD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52BF8B-2CC3-7D51-FA24-69EFC93C12BC}"/>
              </a:ext>
            </a:extLst>
          </p:cNvPr>
          <p:cNvSpPr>
            <a:spLocks noGrp="1"/>
          </p:cNvSpPr>
          <p:nvPr>
            <p:ph type="sldNum" sz="quarter" idx="12"/>
          </p:nvPr>
        </p:nvSpPr>
        <p:spPr/>
        <p:txBody>
          <a:bodyPr/>
          <a:lstStyle/>
          <a:p>
            <a:fld id="{F316B2F8-AAF9-B345-9968-21DDDA9CCC90}" type="slidenum">
              <a:rPr lang="en-US" smtClean="0"/>
              <a:t>‹#›</a:t>
            </a:fld>
            <a:endParaRPr lang="en-US"/>
          </a:p>
        </p:txBody>
      </p:sp>
    </p:spTree>
    <p:extLst>
      <p:ext uri="{BB962C8B-B14F-4D97-AF65-F5344CB8AC3E}">
        <p14:creationId xmlns:p14="http://schemas.microsoft.com/office/powerpoint/2010/main" val="347675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C72938-E14A-7D61-054C-2602D9CAB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0EFD730-9161-B1E9-1CFA-09694CEFA5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9037A06-DC0A-2E54-B693-6CEF99D8A1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46098D-9701-3649-8D6D-07AFCE4A90E3}" type="datetimeFigureOut">
              <a:rPr lang="en-US" smtClean="0"/>
              <a:t>2/1/26</a:t>
            </a:fld>
            <a:endParaRPr lang="en-US"/>
          </a:p>
        </p:txBody>
      </p:sp>
      <p:sp>
        <p:nvSpPr>
          <p:cNvPr id="5" name="Footer Placeholder 4">
            <a:extLst>
              <a:ext uri="{FF2B5EF4-FFF2-40B4-BE49-F238E27FC236}">
                <a16:creationId xmlns:a16="http://schemas.microsoft.com/office/drawing/2014/main" id="{2EF274EE-E23E-EAD4-0D9F-CA003F3551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1F472E-37B2-64E4-4149-90177C3811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16B2F8-AAF9-B345-9968-21DDDA9CCC90}" type="slidenum">
              <a:rPr lang="en-US" smtClean="0"/>
              <a:t>‹#›</a:t>
            </a:fld>
            <a:endParaRPr lang="en-US"/>
          </a:p>
        </p:txBody>
      </p:sp>
    </p:spTree>
    <p:extLst>
      <p:ext uri="{BB962C8B-B14F-4D97-AF65-F5344CB8AC3E}">
        <p14:creationId xmlns:p14="http://schemas.microsoft.com/office/powerpoint/2010/main" val="1741869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a:extLst>
              <a:ext uri="{FF2B5EF4-FFF2-40B4-BE49-F238E27FC236}">
                <a16:creationId xmlns:a16="http://schemas.microsoft.com/office/drawing/2014/main" id="{E2BA2BD9-7B54-4190-8F06-3EF3658A00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184F9D61-9303-40B4-9F7E-66A9B4EDC4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Digital spherical impacts in cubelets">
            <a:extLst>
              <a:ext uri="{FF2B5EF4-FFF2-40B4-BE49-F238E27FC236}">
                <a16:creationId xmlns:a16="http://schemas.microsoft.com/office/drawing/2014/main" id="{89668323-45FA-1CF5-E466-D7782638CF4B}"/>
              </a:ext>
            </a:extLst>
          </p:cNvPr>
          <p:cNvPicPr>
            <a:picLocks noChangeAspect="1"/>
          </p:cNvPicPr>
          <p:nvPr/>
        </p:nvPicPr>
        <p:blipFill>
          <a:blip r:embed="rId2"/>
          <a:srcRect t="15018" b="24911"/>
          <a:stretch>
            <a:fillRect/>
          </a:stretch>
        </p:blipFill>
        <p:spPr>
          <a:xfrm>
            <a:off x="-1" y="-1"/>
            <a:ext cx="11416413" cy="6858001"/>
          </a:xfrm>
          <a:prstGeom prst="rect">
            <a:avLst/>
          </a:prstGeom>
          <a:effectLst>
            <a:outerShdw blurRad="596900" dist="330200" dir="8820000" sx="87000" sy="87000" algn="ctr" rotWithShape="0">
              <a:srgbClr val="000000">
                <a:alpha val="29000"/>
              </a:srgbClr>
            </a:outerShdw>
          </a:effectLst>
        </p:spPr>
      </p:pic>
      <p:sp>
        <p:nvSpPr>
          <p:cNvPr id="12" name="Overlay">
            <a:extLst>
              <a:ext uri="{FF2B5EF4-FFF2-40B4-BE49-F238E27FC236}">
                <a16:creationId xmlns:a16="http://schemas.microsoft.com/office/drawing/2014/main" id="{648D746A-0359-4EAE-8CF9-062E28169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58714" y="258715"/>
            <a:ext cx="6858000" cy="6340569"/>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43DB9D-FBFE-7B67-9E5E-BE6BFCAF6B4A}"/>
              </a:ext>
            </a:extLst>
          </p:cNvPr>
          <p:cNvSpPr>
            <a:spLocks noGrp="1"/>
          </p:cNvSpPr>
          <p:nvPr>
            <p:ph type="ctrTitle"/>
          </p:nvPr>
        </p:nvSpPr>
        <p:spPr>
          <a:xfrm>
            <a:off x="589558" y="1948171"/>
            <a:ext cx="4501057" cy="2661313"/>
          </a:xfrm>
        </p:spPr>
        <p:txBody>
          <a:bodyPr anchor="b">
            <a:normAutofit/>
          </a:bodyPr>
          <a:lstStyle/>
          <a:p>
            <a:pPr algn="l"/>
            <a:r>
              <a:rPr lang="en-GB" sz="4800" b="1">
                <a:solidFill>
                  <a:srgbClr val="FFFFFF"/>
                </a:solidFill>
              </a:rPr>
              <a:t>Adobe Photoshop:  </a:t>
            </a:r>
            <a:br>
              <a:rPr lang="en-GB" sz="4800">
                <a:solidFill>
                  <a:srgbClr val="FFFFFF"/>
                </a:solidFill>
              </a:rPr>
            </a:br>
            <a:endParaRPr lang="en-US" sz="4800">
              <a:solidFill>
                <a:srgbClr val="FFFFFF"/>
              </a:solidFill>
            </a:endParaRPr>
          </a:p>
        </p:txBody>
      </p:sp>
    </p:spTree>
    <p:extLst>
      <p:ext uri="{BB962C8B-B14F-4D97-AF65-F5344CB8AC3E}">
        <p14:creationId xmlns:p14="http://schemas.microsoft.com/office/powerpoint/2010/main" val="2267713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F9EF10-F7B5-293D-34B4-93316F034217}"/>
              </a:ext>
            </a:extLst>
          </p:cNvPr>
          <p:cNvSpPr>
            <a:spLocks noGrp="1"/>
          </p:cNvSpPr>
          <p:nvPr>
            <p:ph idx="1"/>
          </p:nvPr>
        </p:nvSpPr>
        <p:spPr>
          <a:xfrm>
            <a:off x="2280063" y="1852550"/>
            <a:ext cx="7612082" cy="4110465"/>
          </a:xfrm>
        </p:spPr>
        <p:txBody>
          <a:bodyPr anchor="t">
            <a:normAutofit/>
          </a:bodyPr>
          <a:lstStyle/>
          <a:p>
            <a:pPr marL="0" indent="0" algn="ctr">
              <a:buNone/>
            </a:pPr>
            <a:r>
              <a:rPr lang="en-GB" sz="2400" dirty="0">
                <a:latin typeface="Times New Roman" panose="02020603050405020304" pitchFamily="18" charset="0"/>
                <a:cs typeface="Times New Roman" panose="02020603050405020304" pitchFamily="18" charset="0"/>
              </a:rPr>
              <a:t>Adobe Photoshop, the benchmark for digital imaging excellence, provides strong performance, powerful image editing features, and an intuitive interface. Adobe Camera Raw, included with Photoshop, offers flexibility and control as you work with raw images as well as TIFF and JPEG images.  Photoshop gives you the digital editing tools you need to transform images more easily than ever before.</a:t>
            </a:r>
          </a:p>
          <a:p>
            <a:pPr marL="0" indent="0" algn="ctr">
              <a:buNone/>
            </a:pPr>
            <a:endParaRPr lang="en-US" sz="2000" dirty="0"/>
          </a:p>
        </p:txBody>
      </p:sp>
      <p:sp>
        <p:nvSpPr>
          <p:cNvPr id="8" name="Rectangle 7">
            <a:extLst>
              <a:ext uri="{FF2B5EF4-FFF2-40B4-BE49-F238E27FC236}">
                <a16:creationId xmlns:a16="http://schemas.microsoft.com/office/drawing/2014/main" id="{6CF042CA-1AB3-5530-1155-8018D6D6A1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BD5A982-4141-9143-22DC-C0713B397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897382"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4629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BE0E0-6744-7DEC-8892-BF9361BE166A}"/>
              </a:ext>
            </a:extLst>
          </p:cNvPr>
          <p:cNvSpPr>
            <a:spLocks noGrp="1"/>
          </p:cNvSpPr>
          <p:nvPr>
            <p:ph type="title"/>
          </p:nvPr>
        </p:nvSpPr>
        <p:spPr/>
        <p:txBody>
          <a:bodyPr/>
          <a:lstStyle/>
          <a:p>
            <a:r>
              <a:rPr lang="en-GB" b="1" dirty="0"/>
              <a:t>Topics:</a:t>
            </a:r>
            <a:br>
              <a:rPr lang="en-GB" dirty="0"/>
            </a:br>
            <a:endParaRPr lang="en-US" dirty="0"/>
          </a:p>
        </p:txBody>
      </p:sp>
      <p:sp>
        <p:nvSpPr>
          <p:cNvPr id="3" name="Content Placeholder 2">
            <a:extLst>
              <a:ext uri="{FF2B5EF4-FFF2-40B4-BE49-F238E27FC236}">
                <a16:creationId xmlns:a16="http://schemas.microsoft.com/office/drawing/2014/main" id="{2C063CF8-5BA6-A773-B5DD-15842680CE76}"/>
              </a:ext>
            </a:extLst>
          </p:cNvPr>
          <p:cNvSpPr>
            <a:spLocks noGrp="1"/>
          </p:cNvSpPr>
          <p:nvPr>
            <p:ph idx="1"/>
          </p:nvPr>
        </p:nvSpPr>
        <p:spPr>
          <a:xfrm>
            <a:off x="838200" y="1253331"/>
            <a:ext cx="10515600" cy="4351338"/>
          </a:xfrm>
        </p:spPr>
        <p:txBody>
          <a:bodyPr>
            <a:normAutofit lnSpcReduction="10000"/>
          </a:bodyPr>
          <a:lstStyle/>
          <a:p>
            <a:pPr lvl="0"/>
            <a:r>
              <a:rPr lang="en-GB" dirty="0"/>
              <a:t>Getting Started with Photoshop</a:t>
            </a:r>
          </a:p>
          <a:p>
            <a:pPr lvl="0"/>
            <a:r>
              <a:rPr lang="en-GB" dirty="0"/>
              <a:t>Documents and Navigation</a:t>
            </a:r>
          </a:p>
          <a:p>
            <a:pPr lvl="0"/>
            <a:r>
              <a:rPr lang="en-GB" dirty="0"/>
              <a:t>Digital Imaging Essentials</a:t>
            </a:r>
          </a:p>
          <a:p>
            <a:pPr lvl="0"/>
            <a:r>
              <a:rPr lang="en-GB" dirty="0"/>
              <a:t>Crop and Straighten Images</a:t>
            </a:r>
          </a:p>
          <a:p>
            <a:pPr lvl="0"/>
            <a:r>
              <a:rPr lang="en-GB" dirty="0"/>
              <a:t>Selections</a:t>
            </a:r>
          </a:p>
          <a:p>
            <a:pPr lvl="0"/>
            <a:r>
              <a:rPr lang="en-GB" dirty="0"/>
              <a:t>Layers</a:t>
            </a:r>
          </a:p>
          <a:p>
            <a:pPr lvl="0"/>
            <a:r>
              <a:rPr lang="en-GB" dirty="0"/>
              <a:t>Layer Masks and Vector Masks</a:t>
            </a:r>
          </a:p>
          <a:p>
            <a:pPr lvl="0"/>
            <a:r>
              <a:rPr lang="en-GB" dirty="0"/>
              <a:t>Further Selection Techniques</a:t>
            </a:r>
          </a:p>
          <a:p>
            <a:pPr lvl="0"/>
            <a:r>
              <a:rPr lang="en-GB" dirty="0"/>
              <a:t>Adjustment Layers and Image Adjustments</a:t>
            </a:r>
          </a:p>
          <a:p>
            <a:pPr marL="0" indent="0">
              <a:buNone/>
            </a:pPr>
            <a:endParaRPr lang="en-US" dirty="0"/>
          </a:p>
        </p:txBody>
      </p:sp>
    </p:spTree>
    <p:extLst>
      <p:ext uri="{BB962C8B-B14F-4D97-AF65-F5344CB8AC3E}">
        <p14:creationId xmlns:p14="http://schemas.microsoft.com/office/powerpoint/2010/main" val="856678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28BF80-8A41-C5A0-5FE1-2DB4197057F0}"/>
              </a:ext>
            </a:extLst>
          </p:cNvPr>
          <p:cNvSpPr>
            <a:spLocks noGrp="1"/>
          </p:cNvSpPr>
          <p:nvPr>
            <p:ph idx="1"/>
          </p:nvPr>
        </p:nvSpPr>
        <p:spPr>
          <a:xfrm>
            <a:off x="968829" y="934975"/>
            <a:ext cx="10515600" cy="4351338"/>
          </a:xfrm>
        </p:spPr>
        <p:txBody>
          <a:bodyPr>
            <a:normAutofit lnSpcReduction="10000"/>
          </a:bodyPr>
          <a:lstStyle/>
          <a:p>
            <a:pPr lvl="0"/>
            <a:r>
              <a:rPr lang="en-GB" dirty="0"/>
              <a:t>Blending Modes</a:t>
            </a:r>
          </a:p>
          <a:p>
            <a:pPr lvl="0"/>
            <a:r>
              <a:rPr lang="en-GB" dirty="0" err="1"/>
              <a:t>Color</a:t>
            </a:r>
            <a:endParaRPr lang="en-GB" dirty="0"/>
          </a:p>
          <a:p>
            <a:pPr lvl="0"/>
            <a:r>
              <a:rPr lang="en-GB" dirty="0"/>
              <a:t>Painting</a:t>
            </a:r>
          </a:p>
          <a:p>
            <a:pPr lvl="0"/>
            <a:r>
              <a:rPr lang="en-GB" dirty="0"/>
              <a:t>Retouching</a:t>
            </a:r>
          </a:p>
          <a:p>
            <a:pPr lvl="0"/>
            <a:r>
              <a:rPr lang="en-GB" dirty="0"/>
              <a:t>Smart Objects</a:t>
            </a:r>
          </a:p>
          <a:p>
            <a:pPr lvl="0"/>
            <a:r>
              <a:rPr lang="en-GB" dirty="0"/>
              <a:t>Essential Transformations</a:t>
            </a:r>
          </a:p>
          <a:p>
            <a:pPr lvl="0"/>
            <a:r>
              <a:rPr lang="en-GB" dirty="0"/>
              <a:t>Shape Layers and Paths</a:t>
            </a:r>
          </a:p>
          <a:p>
            <a:pPr lvl="0"/>
            <a:r>
              <a:rPr lang="en-GB" dirty="0"/>
              <a:t>Working with Type</a:t>
            </a:r>
          </a:p>
          <a:p>
            <a:pPr lvl="0"/>
            <a:r>
              <a:rPr lang="en-GB" dirty="0"/>
              <a:t>Printing and Exporting.</a:t>
            </a:r>
          </a:p>
          <a:p>
            <a:pPr marL="0" indent="0">
              <a:buNone/>
            </a:pPr>
            <a:endParaRPr lang="en-US" dirty="0"/>
          </a:p>
        </p:txBody>
      </p:sp>
    </p:spTree>
    <p:extLst>
      <p:ext uri="{BB962C8B-B14F-4D97-AF65-F5344CB8AC3E}">
        <p14:creationId xmlns:p14="http://schemas.microsoft.com/office/powerpoint/2010/main" val="458454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85507A-F1C1-495B-25D3-54D20A48ED17}"/>
              </a:ext>
            </a:extLst>
          </p:cNvPr>
          <p:cNvSpPr>
            <a:spLocks noGrp="1"/>
          </p:cNvSpPr>
          <p:nvPr>
            <p:ph idx="1"/>
          </p:nvPr>
        </p:nvSpPr>
        <p:spPr/>
        <p:txBody>
          <a:bodyPr/>
          <a:lstStyle/>
          <a:p>
            <a:pPr lvl="0"/>
            <a:r>
              <a:rPr lang="en-GB" dirty="0"/>
              <a:t>Understanding Photoshop Fundamentals.</a:t>
            </a:r>
          </a:p>
          <a:p>
            <a:pPr lvl="0"/>
            <a:r>
              <a:rPr lang="en-GB" dirty="0"/>
              <a:t>Performing core image editing tasks</a:t>
            </a:r>
          </a:p>
          <a:p>
            <a:pPr lvl="0"/>
            <a:r>
              <a:rPr lang="en-GB" dirty="0"/>
              <a:t>Work with Layers &amp; Mask.</a:t>
            </a:r>
          </a:p>
          <a:p>
            <a:pPr lvl="0"/>
            <a:r>
              <a:rPr lang="en-GB" dirty="0"/>
              <a:t>Perform advanced Transformations &amp; Editing.</a:t>
            </a:r>
          </a:p>
          <a:p>
            <a:pPr lvl="0"/>
            <a:r>
              <a:rPr lang="en-GB" dirty="0"/>
              <a:t>Work with Creative Elements.</a:t>
            </a:r>
          </a:p>
          <a:p>
            <a:pPr lvl="0"/>
            <a:r>
              <a:rPr lang="en-GB" dirty="0"/>
              <a:t>Export &amp; Produce Final Outputs</a:t>
            </a:r>
          </a:p>
          <a:p>
            <a:pPr marL="0" indent="0">
              <a:buNone/>
            </a:pPr>
            <a:endParaRPr lang="en-US" dirty="0"/>
          </a:p>
        </p:txBody>
      </p:sp>
      <p:sp>
        <p:nvSpPr>
          <p:cNvPr id="5" name="TextBox 4">
            <a:extLst>
              <a:ext uri="{FF2B5EF4-FFF2-40B4-BE49-F238E27FC236}">
                <a16:creationId xmlns:a16="http://schemas.microsoft.com/office/drawing/2014/main" id="{26E7B6F7-4705-1496-3D35-86718CA617E0}"/>
              </a:ext>
            </a:extLst>
          </p:cNvPr>
          <p:cNvSpPr txBox="1"/>
          <p:nvPr/>
        </p:nvSpPr>
        <p:spPr>
          <a:xfrm>
            <a:off x="838200" y="587230"/>
            <a:ext cx="7995063" cy="1015663"/>
          </a:xfrm>
          <a:prstGeom prst="rect">
            <a:avLst/>
          </a:prstGeom>
          <a:noFill/>
        </p:spPr>
        <p:txBody>
          <a:bodyPr wrap="square">
            <a:spAutoFit/>
          </a:bodyPr>
          <a:lstStyle/>
          <a:p>
            <a:pPr>
              <a:buNone/>
            </a:pPr>
            <a:r>
              <a:rPr lang="en-GB" sz="6000" b="1" dirty="0">
                <a:effectLst/>
                <a:latin typeface="Times New Roman" panose="02020603050405020304" pitchFamily="18" charset="0"/>
                <a:ea typeface="Times New Roman" panose="02020603050405020304" pitchFamily="18" charset="0"/>
              </a:rPr>
              <a:t>Learning outcome:</a:t>
            </a:r>
            <a:endParaRPr lang="en-GB" sz="6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16251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Yellow question mark">
            <a:extLst>
              <a:ext uri="{FF2B5EF4-FFF2-40B4-BE49-F238E27FC236}">
                <a16:creationId xmlns:a16="http://schemas.microsoft.com/office/drawing/2014/main" id="{7E89E83B-5540-8E35-0587-6691C4A6579C}"/>
              </a:ext>
            </a:extLst>
          </p:cNvPr>
          <p:cNvPicPr>
            <a:picLocks noChangeAspect="1"/>
          </p:cNvPicPr>
          <p:nvPr/>
        </p:nvPicPr>
        <p:blipFill>
          <a:blip r:embed="rId2"/>
          <a:srcRect l="35146" r="197"/>
          <a:stretch>
            <a:fillRect/>
          </a:stretch>
        </p:blipFill>
        <p:spPr>
          <a:xfrm>
            <a:off x="20" y="10"/>
            <a:ext cx="7390243" cy="6857990"/>
          </a:xfrm>
          <a:prstGeom prst="rect">
            <a:avLst/>
          </a:prstGeom>
        </p:spPr>
      </p:pic>
      <p:sp>
        <p:nvSpPr>
          <p:cNvPr id="9" name="Rectangle 8">
            <a:extLst>
              <a:ext uri="{FF2B5EF4-FFF2-40B4-BE49-F238E27FC236}">
                <a16:creationId xmlns:a16="http://schemas.microsoft.com/office/drawing/2014/main" id="{AE3A741D-C19B-960A-5803-1C58871478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879677" y="2347416"/>
            <a:ext cx="1630908" cy="7390262"/>
          </a:xfrm>
          <a:prstGeom prst="rect">
            <a:avLst/>
          </a:prstGeom>
          <a:gradFill>
            <a:gsLst>
              <a:gs pos="0">
                <a:schemeClr val="accent5"/>
              </a:gs>
              <a:gs pos="47000">
                <a:schemeClr val="accent2">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39DE25-0E4E-0AA7-0932-1D78C2372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flipV="1">
            <a:off x="-1919061" y="1919060"/>
            <a:ext cx="6854280" cy="3016159"/>
          </a:xfrm>
          <a:prstGeom prst="rect">
            <a:avLst/>
          </a:prstGeom>
          <a:gradFill flip="none" rotWithShape="1">
            <a:gsLst>
              <a:gs pos="0">
                <a:schemeClr val="accent5"/>
              </a:gs>
              <a:gs pos="47000">
                <a:schemeClr val="accent2">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8D6EA299-0840-6DEA-E670-C49AEBC87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61657" y="4425055"/>
            <a:ext cx="2928605" cy="2432945"/>
          </a:xfrm>
          <a:prstGeom prst="rect">
            <a:avLst/>
          </a:prstGeom>
          <a:gradFill flip="none" rotWithShape="1">
            <a:gsLst>
              <a:gs pos="0">
                <a:schemeClr val="accent2"/>
              </a:gs>
              <a:gs pos="51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3" name="Content Placeholder 2">
            <a:extLst>
              <a:ext uri="{FF2B5EF4-FFF2-40B4-BE49-F238E27FC236}">
                <a16:creationId xmlns:a16="http://schemas.microsoft.com/office/drawing/2014/main" id="{4CBC0FFC-1500-6232-B9C2-A6A05D29A967}"/>
              </a:ext>
            </a:extLst>
          </p:cNvPr>
          <p:cNvSpPr>
            <a:spLocks noGrp="1"/>
          </p:cNvSpPr>
          <p:nvPr>
            <p:ph idx="1"/>
          </p:nvPr>
        </p:nvSpPr>
        <p:spPr>
          <a:xfrm>
            <a:off x="8079978" y="2533476"/>
            <a:ext cx="3369234" cy="3447832"/>
          </a:xfrm>
        </p:spPr>
        <p:txBody>
          <a:bodyPr anchor="t">
            <a:normAutofit/>
          </a:bodyPr>
          <a:lstStyle/>
          <a:p>
            <a:pPr marL="0" indent="0">
              <a:buNone/>
            </a:pPr>
            <a:r>
              <a:rPr lang="en-GB" sz="2000" dirty="0"/>
              <a:t>Quiz  -and Exercises</a:t>
            </a:r>
          </a:p>
          <a:p>
            <a:pPr marL="0" indent="0">
              <a:buNone/>
            </a:pPr>
            <a:endParaRPr lang="en-US" sz="2000" dirty="0"/>
          </a:p>
        </p:txBody>
      </p:sp>
    </p:spTree>
    <p:extLst>
      <p:ext uri="{BB962C8B-B14F-4D97-AF65-F5344CB8AC3E}">
        <p14:creationId xmlns:p14="http://schemas.microsoft.com/office/powerpoint/2010/main" val="37261423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162</Words>
  <Application>Microsoft Macintosh PowerPoint</Application>
  <PresentationFormat>Widescreen</PresentationFormat>
  <Paragraphs>29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Times New Roman</vt:lpstr>
      <vt:lpstr>Office Theme</vt:lpstr>
      <vt:lpstr>Adobe Photoshop:   </vt:lpstr>
      <vt:lpstr>PowerPoint Presentation</vt:lpstr>
      <vt:lpstr>Topics: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De Jesus</dc:creator>
  <cp:lastModifiedBy>Alain De Jesus</cp:lastModifiedBy>
  <cp:revision>2</cp:revision>
  <dcterms:created xsi:type="dcterms:W3CDTF">2026-02-01T14:32:56Z</dcterms:created>
  <dcterms:modified xsi:type="dcterms:W3CDTF">2026-02-01T14:40:31Z</dcterms:modified>
</cp:coreProperties>
</file>